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94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93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97" r:id="rId36"/>
    <p:sldId id="288" r:id="rId37"/>
    <p:sldId id="289" r:id="rId38"/>
    <p:sldId id="290" r:id="rId39"/>
    <p:sldId id="296" r:id="rId40"/>
    <p:sldId id="291" r:id="rId41"/>
    <p:sldId id="292" r:id="rId42"/>
    <p:sldId id="295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37C5-FDF9-3648-9C8B-00A4288FCB37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38D7-19D3-9041-AEFB-8E8FE8336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37C5-FDF9-3648-9C8B-00A4288FCB37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38D7-19D3-9041-AEFB-8E8FE8336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37C5-FDF9-3648-9C8B-00A4288FCB37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38D7-19D3-9041-AEFB-8E8FE8336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37C5-FDF9-3648-9C8B-00A4288FCB37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38D7-19D3-9041-AEFB-8E8FE8336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37C5-FDF9-3648-9C8B-00A4288FCB37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38D7-19D3-9041-AEFB-8E8FE8336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37C5-FDF9-3648-9C8B-00A4288FCB37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38D7-19D3-9041-AEFB-8E8FE8336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37C5-FDF9-3648-9C8B-00A4288FCB37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38D7-19D3-9041-AEFB-8E8FE8336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37C5-FDF9-3648-9C8B-00A4288FCB37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38D7-19D3-9041-AEFB-8E8FE8336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37C5-FDF9-3648-9C8B-00A4288FCB37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38D7-19D3-9041-AEFB-8E8FE8336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37C5-FDF9-3648-9C8B-00A4288FCB37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38D7-19D3-9041-AEFB-8E8FE8336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37C5-FDF9-3648-9C8B-00A4288FCB37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5F638D7-19D3-9041-AEFB-8E8FE83360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DC37C5-FDF9-3648-9C8B-00A4288FCB37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F638D7-19D3-9041-AEFB-8E8FE833609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CONSUMER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U.S. ECONOMIC SYSTEMS</a:t>
            </a:r>
            <a:endParaRPr lang="en-US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/>
              <a:t>Economic Systems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Command</a:t>
            </a:r>
            <a:r>
              <a:rPr lang="en-US" sz="3600" b="1" dirty="0" smtClean="0"/>
              <a:t> – decisions are made by a central government</a:t>
            </a:r>
          </a:p>
          <a:p>
            <a:r>
              <a:rPr lang="en-US" sz="3600" b="1" dirty="0" smtClean="0"/>
              <a:t>Government leaders control all economic resources</a:t>
            </a:r>
          </a:p>
          <a:p>
            <a:r>
              <a:rPr lang="en-US" sz="3600" b="1" dirty="0" smtClean="0"/>
              <a:t>Known as-Communism </a:t>
            </a:r>
          </a:p>
          <a:p>
            <a:endParaRPr lang="en-US" sz="3600" b="1" dirty="0" smtClean="0"/>
          </a:p>
          <a:p>
            <a:endParaRPr lang="en-US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Market Economy -What to produce is decided by individual consumers and producers. Individuals and private companies control economic recourses</a:t>
            </a:r>
          </a:p>
          <a:p>
            <a:r>
              <a:rPr lang="en-US" sz="3600" b="1" dirty="0" smtClean="0"/>
              <a:t>Known as Capitalism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Mixed - mix of command and market economic systems.</a:t>
            </a:r>
          </a:p>
          <a:p>
            <a:r>
              <a:rPr lang="en-US" sz="3600" b="1" dirty="0" smtClean="0"/>
              <a:t>The idea of free market is combined with some degree of government control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Economic System Goals</a:t>
            </a:r>
          </a:p>
          <a:p>
            <a:r>
              <a:rPr lang="en-US" sz="3600" b="1" dirty="0" smtClean="0"/>
              <a:t>1. Growth- increase the amount of goods and services produced over time</a:t>
            </a:r>
          </a:p>
          <a:p>
            <a:r>
              <a:rPr lang="en-US" sz="3600" b="1" dirty="0" smtClean="0"/>
              <a:t>2. Efficiency-wise use of limited resources</a:t>
            </a:r>
            <a:endParaRPr lang="en-US" sz="36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smtClean="0"/>
              <a:t>3. Stability-steady level of economic well-being  no extreme ups or downs</a:t>
            </a:r>
          </a:p>
          <a:p>
            <a:r>
              <a:rPr lang="en-US" sz="3600" b="1" dirty="0" smtClean="0"/>
              <a:t>4. Justice- a system that treats all citizens fairly</a:t>
            </a:r>
          </a:p>
          <a:p>
            <a:r>
              <a:rPr lang="en-US" sz="3600" b="1" dirty="0" smtClean="0"/>
              <a:t>5. Security-support system for citizens who face economic hardships</a:t>
            </a:r>
            <a:endParaRPr lang="en-US" sz="36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Fundamental characteristics include:</a:t>
            </a:r>
          </a:p>
          <a:p>
            <a:r>
              <a:rPr lang="en-US" sz="3600" b="1" dirty="0" smtClean="0"/>
              <a:t>1. Private property- individuals allowed to own economic resources</a:t>
            </a:r>
          </a:p>
          <a:p>
            <a:r>
              <a:rPr lang="en-US" sz="3600" b="1" dirty="0" smtClean="0"/>
              <a:t>2. Freedom of Choice- consumers freely choose how to spend their money</a:t>
            </a:r>
            <a:endParaRPr lang="en-US" sz="36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Freedom of Enterprise-individuals are free to own and control business enterprises</a:t>
            </a:r>
          </a:p>
          <a:p>
            <a:r>
              <a:rPr lang="en-US" sz="3600" b="1" dirty="0" smtClean="0"/>
              <a:t>Limited government control-free to operate with a minimum of government interference</a:t>
            </a:r>
          </a:p>
          <a:p>
            <a:pPr>
              <a:buNone/>
            </a:pPr>
            <a:endParaRPr lang="en-US" sz="36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Factors of Production</a:t>
            </a:r>
          </a:p>
          <a:p>
            <a:pPr>
              <a:buNone/>
            </a:pPr>
            <a:r>
              <a:rPr lang="en-US" sz="3600" b="1" dirty="0" smtClean="0"/>
              <a:t>   all the economic resources necessary to produce a society’s goods and services</a:t>
            </a:r>
          </a:p>
          <a:p>
            <a:r>
              <a:rPr lang="en-US" sz="3600" b="1" dirty="0" smtClean="0"/>
              <a:t>1. Land-natural resources and the raw materials they provide</a:t>
            </a:r>
          </a:p>
          <a:p>
            <a:endParaRPr lang="en-US" sz="36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2. Labor- human resources, the contributions of all workers</a:t>
            </a:r>
          </a:p>
          <a:p>
            <a:r>
              <a:rPr lang="en-US" sz="3600" b="1" dirty="0" smtClean="0"/>
              <a:t>3. Capital- machines and technology used in the production of goods and services</a:t>
            </a:r>
          </a:p>
          <a:p>
            <a:r>
              <a:rPr lang="en-US" sz="3600" b="1" dirty="0" smtClean="0"/>
              <a:t>4. Entrepreneurship- those willing to own their own businesses</a:t>
            </a:r>
            <a:endParaRPr lang="en-US" sz="36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Productivity- a measure of the efficiency with which goods and services can be produced</a:t>
            </a:r>
          </a:p>
          <a:p>
            <a:r>
              <a:rPr lang="en-US" sz="3600" b="1" dirty="0" smtClean="0"/>
              <a:t>Increased by-the use of technology, education and training of the workforce</a:t>
            </a:r>
            <a:endParaRPr lang="en-US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/>
              <a:t>Economics Chapter</a:t>
            </a:r>
            <a:r>
              <a:rPr lang="en-US" sz="6000" b="1" dirty="0" smtClean="0"/>
              <a:t> 5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/>
              <a:t>Why is economics important ?</a:t>
            </a:r>
          </a:p>
          <a:p>
            <a:pPr>
              <a:buFont typeface="Monotype Sorts" charset="2"/>
              <a:buNone/>
            </a:pPr>
            <a:r>
              <a:rPr lang="en-US" sz="4000" b="1"/>
              <a:t>1. </a:t>
            </a:r>
            <a:r>
              <a:rPr lang="en-US" sz="3600" b="1"/>
              <a:t>AFFECTS YOUR DAILY LIVES</a:t>
            </a:r>
          </a:p>
          <a:p>
            <a:pPr>
              <a:buFont typeface="Monotype Sorts" charset="2"/>
              <a:buNone/>
            </a:pPr>
            <a:r>
              <a:rPr lang="en-US" sz="3600" b="1"/>
              <a:t>2. HELPS YOU MAKE MORE             INFORMED DECISIONS</a:t>
            </a:r>
          </a:p>
          <a:p>
            <a:pPr>
              <a:buFont typeface="Monotype Sorts" charset="2"/>
              <a:buNone/>
            </a:pPr>
            <a:r>
              <a:rPr lang="en-US" sz="3600" b="1"/>
              <a:t>3.MAKES YOU A MORE EFFECTIVE CITIZEN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Business Classifications</a:t>
            </a:r>
          </a:p>
          <a:p>
            <a:r>
              <a:rPr lang="en-US" sz="3600" b="1" dirty="0" smtClean="0"/>
              <a:t>1. proprietorships-owned or controlled by one person  Estimates are that 80% of all businesses are proprietorships</a:t>
            </a:r>
          </a:p>
          <a:p>
            <a:r>
              <a:rPr lang="en-US" sz="3600" b="1" dirty="0" smtClean="0"/>
              <a:t>2. Partnerships- a firm owned by two or more people</a:t>
            </a:r>
            <a:endParaRPr lang="en-US" sz="36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smtClean="0"/>
              <a:t>3. Corporations-an organization that is owned by many but treated by law as a single entity separate from owners</a:t>
            </a:r>
          </a:p>
          <a:p>
            <a:r>
              <a:rPr lang="en-US" sz="3600" b="1" dirty="0" smtClean="0"/>
              <a:t>Shareholders- people who have purchased shares of stock, which are units of ownership in the company</a:t>
            </a:r>
            <a:endParaRPr lang="en-US" sz="36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 smtClean="0"/>
              <a:t>Demand-is the quantity of a particular good or service that consumers are willing and able to buy at a given price</a:t>
            </a:r>
          </a:p>
          <a:p>
            <a:r>
              <a:rPr lang="en-US" sz="4000" b="1" dirty="0" smtClean="0"/>
              <a:t>Law of Demand- Price of product goes up/Demand goes down  Price falls/demand rises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7088"/>
            <a:ext cx="8229600" cy="501091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Supply-quantity of a particular product that producers </a:t>
            </a:r>
            <a:r>
              <a:rPr lang="en-US" sz="3600" b="1" smtClean="0"/>
              <a:t>are willing </a:t>
            </a:r>
            <a:r>
              <a:rPr lang="en-US" sz="3600" b="1" dirty="0" smtClean="0"/>
              <a:t>and able to make available for sale. </a:t>
            </a:r>
          </a:p>
          <a:p>
            <a:r>
              <a:rPr lang="en-US" sz="3600" b="1" dirty="0" smtClean="0"/>
              <a:t>Law of Supply-when price of a product goes up/supply goes up  Price goes down/supply goes down</a:t>
            </a:r>
          </a:p>
          <a:p>
            <a:r>
              <a:rPr lang="en-US" sz="3600" b="1" dirty="0" smtClean="0"/>
              <a:t>Why?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4" y="1935479"/>
            <a:ext cx="8708572" cy="4614091"/>
          </a:xfrm>
        </p:spPr>
        <p:txBody>
          <a:bodyPr>
            <a:normAutofit fontScale="92500"/>
          </a:bodyPr>
          <a:lstStyle/>
          <a:p>
            <a:r>
              <a:rPr lang="en-US" sz="3600" b="1" dirty="0" smtClean="0"/>
              <a:t>Equilibrium price-the price where consumers are willing to buy the exact quantity producers are willing to make</a:t>
            </a:r>
          </a:p>
          <a:p>
            <a:r>
              <a:rPr lang="en-US" sz="3600" b="1" dirty="0" smtClean="0"/>
              <a:t>Labor unions-organization that represents workers for the purpose of bringing about better pay and working conditions </a:t>
            </a:r>
          </a:p>
          <a:p>
            <a:r>
              <a:rPr lang="en-US" sz="3600" b="1" dirty="0" smtClean="0"/>
              <a:t>Do they work?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smtClean="0"/>
              <a:t>Collective bargaining-unions and employers negotiate an employment contract addressing issues such as pay, benefits, job security etc.</a:t>
            </a:r>
          </a:p>
          <a:p>
            <a:r>
              <a:rPr lang="en-US" sz="3600" b="1" dirty="0" smtClean="0"/>
              <a:t>Competition-rivalry between two or more businesses, each trying to gain a larger share of </a:t>
            </a:r>
            <a:r>
              <a:rPr lang="en-US" sz="3600" b="1" smtClean="0"/>
              <a:t>the market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Chapter 5 Section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Levels of Government</a:t>
            </a:r>
          </a:p>
          <a:p>
            <a:r>
              <a:rPr lang="en-US" sz="3600" b="1" dirty="0" smtClean="0"/>
              <a:t>1. Federal-deals with matters that affect the country as a whole</a:t>
            </a:r>
          </a:p>
          <a:p>
            <a:r>
              <a:rPr lang="en-US" sz="3600" b="1" dirty="0" smtClean="0"/>
              <a:t>2. State-Concerned with laws within its boundary's</a:t>
            </a:r>
          </a:p>
          <a:p>
            <a:r>
              <a:rPr lang="en-US" sz="3600" b="1" dirty="0" smtClean="0"/>
              <a:t>Local-cities and towns Try to meet the needs of its citizens </a:t>
            </a:r>
          </a:p>
          <a:p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Government 4 roles:</a:t>
            </a:r>
          </a:p>
          <a:p>
            <a:r>
              <a:rPr lang="en-US" sz="3600" b="1" dirty="0" smtClean="0"/>
              <a:t>1. provide public goods and services</a:t>
            </a:r>
          </a:p>
          <a:p>
            <a:r>
              <a:rPr lang="en-US" sz="3600" b="1" dirty="0" smtClean="0"/>
              <a:t>2. regulate economic activity</a:t>
            </a:r>
          </a:p>
          <a:p>
            <a:r>
              <a:rPr lang="en-US" sz="3600" b="1" dirty="0" smtClean="0"/>
              <a:t>3. redistribute income</a:t>
            </a:r>
          </a:p>
          <a:p>
            <a:r>
              <a:rPr lang="en-US" sz="3600" b="1" dirty="0" smtClean="0"/>
              <a:t>4. ensure economic stability</a:t>
            </a:r>
            <a:endParaRPr lang="en-US" sz="3600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727" y="1935479"/>
            <a:ext cx="8937273" cy="4710227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Social security-an insurance program that is sponsored by the federal government and pays benefits to qualified people.   Paid for by a tax on earnings</a:t>
            </a:r>
          </a:p>
          <a:p>
            <a:r>
              <a:rPr lang="en-US" sz="3600" b="1" dirty="0" smtClean="0"/>
              <a:t>Retirement- when you reach a certain age and retire, workers who have paid Social Security taxes become eligible to receive benefits</a:t>
            </a:r>
            <a:endParaRPr lang="en-US" sz="36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smtClean="0"/>
              <a:t>Survivor’s-when insured worker dies, the surviving spouse and children (under 18) are paid benefits to replace lost income</a:t>
            </a:r>
          </a:p>
          <a:p>
            <a:r>
              <a:rPr lang="en-US" sz="3600" b="1" dirty="0" smtClean="0"/>
              <a:t>Disability-workers who develop physical or mental conditions that prevent them from working may receive benefits</a:t>
            </a:r>
            <a:endParaRPr lang="en-US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/>
              <a:t>Economics Chapter</a:t>
            </a:r>
            <a:r>
              <a:rPr lang="en-US" sz="6000" b="1" dirty="0" smtClean="0"/>
              <a:t> 5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 smtClean="0"/>
              <a:t>What is economics?</a:t>
            </a:r>
          </a:p>
          <a:p>
            <a:r>
              <a:rPr lang="en-US" sz="4000" b="1" dirty="0" smtClean="0"/>
              <a:t>Social science that examines how society </a:t>
            </a:r>
            <a:r>
              <a:rPr lang="en-US" sz="4000" b="1" smtClean="0"/>
              <a:t>uses scarce </a:t>
            </a:r>
            <a:r>
              <a:rPr lang="en-US" sz="4000" b="1" dirty="0" smtClean="0"/>
              <a:t>resources to produce and distribute goods and services that satisfy people’s wants and needs</a:t>
            </a:r>
            <a:endParaRPr lang="en-US" sz="4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5897"/>
            <a:ext cx="8686800" cy="532210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Medicare- program that pays some of the cost of medical and hospital care for people who are 65 and older.  </a:t>
            </a:r>
          </a:p>
          <a:p>
            <a:r>
              <a:rPr lang="en-US" sz="3600" b="1" dirty="0" smtClean="0"/>
              <a:t>Federal Assistance programs</a:t>
            </a:r>
          </a:p>
          <a:p>
            <a:r>
              <a:rPr lang="en-US" sz="3600" b="1" dirty="0" smtClean="0"/>
              <a:t>Food stamps-unemployed, public assistance, homeless or low income may qualify to receive  assistance to purchase food.  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93" y="704088"/>
            <a:ext cx="8726853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 smtClean="0"/>
              <a:t>Regulating Economic Activity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Monopoly-a situation in which a single company controls the supply of goods or services for which there is no close substitute</a:t>
            </a:r>
          </a:p>
          <a:p>
            <a:r>
              <a:rPr lang="en-US" sz="3600" b="1" dirty="0" smtClean="0"/>
              <a:t>Good/Bad Why</a:t>
            </a:r>
            <a:endParaRPr lang="en-US" sz="3600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Antitrust laws- designed to regulate unfair business practices that reduce  competition. </a:t>
            </a:r>
          </a:p>
          <a:p>
            <a:r>
              <a:rPr lang="en-US" sz="3600" b="1" dirty="0" smtClean="0"/>
              <a:t>Examples- Mergers</a:t>
            </a:r>
          </a:p>
          <a:p>
            <a:r>
              <a:rPr lang="en-US" sz="3600" b="1" dirty="0" smtClean="0"/>
              <a:t>Why would some mergers be looked at by the government</a:t>
            </a:r>
            <a:endParaRPr lang="en-US" sz="3600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695458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Fiscal policy-approach by government to maintain economic stability by making adjustments to policies dealing with taxing and spending</a:t>
            </a:r>
          </a:p>
          <a:p>
            <a:r>
              <a:rPr lang="en-US" sz="3600" b="1" dirty="0" smtClean="0"/>
              <a:t>Monetary policy- involves regulating  interest rates and money supply</a:t>
            </a:r>
          </a:p>
          <a:p>
            <a:r>
              <a:rPr lang="en-US" sz="3600" b="1" dirty="0" smtClean="0"/>
              <a:t>Example- the raising or lowering of prime rate</a:t>
            </a:r>
            <a:endParaRPr lang="en-US" sz="3600" b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027" y="1935480"/>
            <a:ext cx="8697320" cy="466592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Excise tax-tax on the manufacturing or sale of certain goods and services.  It is included in the price paid by consumers</a:t>
            </a:r>
          </a:p>
          <a:p>
            <a:r>
              <a:rPr lang="en-US" sz="3600" b="1" dirty="0" smtClean="0"/>
              <a:t>Examples-gas, tires, firearms, tobacco are just a few</a:t>
            </a:r>
            <a:endParaRPr lang="en-US" sz="3600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704088"/>
            <a:ext cx="8229600" cy="5474461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smtClean="0"/>
              <a:t>Estate tax- based on the value of a person’s property after his/her death, if the value exceeds a certain dollar amount,  (Illinois,</a:t>
            </a:r>
            <a:r>
              <a:rPr lang="en-US" sz="3600" b="1" dirty="0" smtClean="0"/>
              <a:t> 2013            4 </a:t>
            </a:r>
            <a:r>
              <a:rPr lang="en-US" sz="3600" b="1" dirty="0" smtClean="0"/>
              <a:t>million</a:t>
            </a:r>
            <a:r>
              <a:rPr lang="en-US" sz="3600" b="1" dirty="0" smtClean="0"/>
              <a:t>)</a:t>
            </a:r>
          </a:p>
          <a:p>
            <a:r>
              <a:rPr lang="en-US" sz="3600" b="1" dirty="0" smtClean="0"/>
              <a:t>Gift tax- may be charged to someone who gives a gift exceeding a certain dollar amount</a:t>
            </a:r>
            <a:endParaRPr lang="en-US" sz="3600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Benefit principle-those who benefit from a public service (roads, police, fire etc) should pay for it.</a:t>
            </a:r>
          </a:p>
          <a:p>
            <a:r>
              <a:rPr lang="en-US" sz="3600" b="1" dirty="0" smtClean="0"/>
              <a:t>Ability to pay principle- more taxes should be paid by people who can afford to pay more.  Influences how tax rates are set</a:t>
            </a:r>
            <a:endParaRPr lang="en-US" sz="3600" b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Proportional tax- takes the same percentage out of everyone's income  9% out of $25,000 0r 9% out of 100, 000 </a:t>
            </a:r>
          </a:p>
          <a:p>
            <a:r>
              <a:rPr lang="en-US" sz="3600" b="1" dirty="0" smtClean="0"/>
              <a:t>This is very much like the flat tax all the political candidates refer too.</a:t>
            </a:r>
            <a:endParaRPr lang="en-US" sz="3600" b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84126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4800" dirty="0" smtClean="0"/>
              <a:t>Arguments of against flat 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58465"/>
            <a:ext cx="8229600" cy="4666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MICROECONOMICS</a:t>
            </a:r>
            <a:br>
              <a:rPr lang="en-US"/>
            </a:br>
            <a:r>
              <a:rPr lang="en-US"/>
              <a:t>MACROECONOMICS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>
            <a:normAutofit/>
          </a:bodyPr>
          <a:lstStyle/>
          <a:p>
            <a:r>
              <a:rPr lang="en-US" sz="3600" b="1" dirty="0"/>
              <a:t>Microeconomics - is the branch of economics that examines the choices of individuals concerning one product, one firm, or one industry.</a:t>
            </a:r>
          </a:p>
          <a:p>
            <a:r>
              <a:rPr lang="en-US" sz="3600" b="1" dirty="0"/>
              <a:t>Macroeconomics - the branch of economics that examines the behavior of the whole economy at once.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Progressive tax-takes a larger percentage of the income of high-income people than low income people.  The federal income tax is progressive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7518" y="4313530"/>
            <a:ext cx="5179282" cy="2247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59" y="1935480"/>
            <a:ext cx="8907741" cy="465115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Regressive tax-takes larger percentage of the income of low income people than high income people</a:t>
            </a:r>
          </a:p>
          <a:p>
            <a:r>
              <a:rPr lang="en-US" sz="3600" b="1" dirty="0" smtClean="0"/>
              <a:t>Example- two families buy $8000 dollars in groceries in a year to feed their families Tax rate 5%  which equals $400.00    1.6%/25,000              0.4%/100,000</a:t>
            </a:r>
            <a:endParaRPr lang="en-US" sz="3600" b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193" y="886094"/>
            <a:ext cx="8284622" cy="509504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/>
              <a:t>Economic Systems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Economic system - the combination of social and individual decision making a society uses to answer  the three economic  </a:t>
            </a:r>
            <a:r>
              <a:rPr lang="en-US" sz="3600" b="1" dirty="0" smtClean="0"/>
              <a:t>questions</a:t>
            </a:r>
            <a:endParaRPr lang="en-US" sz="3600" b="1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Basic Economic Problem</a:t>
            </a:r>
            <a:r>
              <a:rPr lang="en-US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000" b="1"/>
              <a:t>Scarcity-the condition that occurs because people’s wants and needs are unlimited.</a:t>
            </a:r>
          </a:p>
          <a:p>
            <a:pPr>
              <a:lnSpc>
                <a:spcPct val="90000"/>
              </a:lnSpc>
            </a:pPr>
            <a:r>
              <a:rPr lang="en-US" sz="4000" b="1"/>
              <a:t>Unlimited wants and needs is the human characteristics of  never having  all wants and needs satisfied.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Opportunity Costs and Benefits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600" b="1" dirty="0"/>
              <a:t>Opportunity cost - value of any alternative that you must give up when you make a choice.</a:t>
            </a:r>
          </a:p>
          <a:p>
            <a:pPr>
              <a:lnSpc>
                <a:spcPct val="90000"/>
              </a:lnSpc>
            </a:pPr>
            <a:r>
              <a:rPr lang="en-US" sz="3600" b="1" dirty="0"/>
              <a:t>Opportunity benefit - what is gained by making a particular choice.</a:t>
            </a:r>
          </a:p>
          <a:p>
            <a:pPr>
              <a:lnSpc>
                <a:spcPct val="90000"/>
              </a:lnSpc>
            </a:pPr>
            <a:r>
              <a:rPr lang="en-US" sz="3600" b="1" dirty="0"/>
              <a:t>When you make an informed choice, you compare the benefit with the cost.</a:t>
            </a:r>
          </a:p>
          <a:p>
            <a:pPr>
              <a:lnSpc>
                <a:spcPct val="90000"/>
              </a:lnSpc>
            </a:pPr>
            <a:endParaRPr lang="en-US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026" descr="mso90E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03200"/>
            <a:ext cx="7924800" cy="6211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/>
              <a:t>Economic Systems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4 </a:t>
            </a:r>
            <a:r>
              <a:rPr lang="en-US" sz="3600" b="1" dirty="0"/>
              <a:t>Basic types of economic systems</a:t>
            </a:r>
          </a:p>
          <a:p>
            <a:r>
              <a:rPr lang="en-US" sz="3600" b="1" dirty="0"/>
              <a:t>Traditional</a:t>
            </a:r>
            <a:r>
              <a:rPr lang="en-US" sz="3600" b="1" dirty="0" smtClean="0"/>
              <a:t>-Traditional customs and beliefs</a:t>
            </a:r>
          </a:p>
          <a:p>
            <a:r>
              <a:rPr lang="en-US" sz="3600" b="1" dirty="0" smtClean="0"/>
              <a:t>People hunt, fish, farm and provide shelter as their ancestors did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395</TotalTime>
  <Words>1322</Words>
  <Application>Microsoft Macintosh PowerPoint</Application>
  <PresentationFormat>On-screen Show (4:3)</PresentationFormat>
  <Paragraphs>106</Paragraphs>
  <Slides>42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Flow</vt:lpstr>
      <vt:lpstr>CONSUMER EDUCATION</vt:lpstr>
      <vt:lpstr>Economics Chapter 5</vt:lpstr>
      <vt:lpstr>Economics Chapter 5</vt:lpstr>
      <vt:lpstr>MICROECONOMICS MACROECONOMICS</vt:lpstr>
      <vt:lpstr>Economic Systems</vt:lpstr>
      <vt:lpstr>Basic Economic Problem </vt:lpstr>
      <vt:lpstr> Opportunity Costs and Benefits</vt:lpstr>
      <vt:lpstr>Slide 8</vt:lpstr>
      <vt:lpstr>Economic Systems</vt:lpstr>
      <vt:lpstr>Economic Systems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Chapter 5 Section 3</vt:lpstr>
      <vt:lpstr>Slide 27</vt:lpstr>
      <vt:lpstr>Slide 28</vt:lpstr>
      <vt:lpstr>Slide 29</vt:lpstr>
      <vt:lpstr>Slide 30</vt:lpstr>
      <vt:lpstr>Regulating Economic Activity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 Arguments of against flat tax</vt:lpstr>
      <vt:lpstr>Slide 40</vt:lpstr>
      <vt:lpstr>Slide 41</vt:lpstr>
      <vt:lpstr>Slide 42</vt:lpstr>
    </vt:vector>
  </TitlesOfParts>
  <Company>mchs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Wodziak</dc:creator>
  <cp:lastModifiedBy>MCHS MCHS</cp:lastModifiedBy>
  <cp:revision>31</cp:revision>
  <dcterms:created xsi:type="dcterms:W3CDTF">2013-12-06T13:58:36Z</dcterms:created>
  <dcterms:modified xsi:type="dcterms:W3CDTF">2013-12-06T15:21:30Z</dcterms:modified>
</cp:coreProperties>
</file>