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7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8629D-E699-5244-BB57-A58F7803CFC6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A96EB-B45D-6B44-861B-9CA8101DB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A96EB-B45D-6B44-861B-9CA8101DB3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A769A4E-D9E9-0747-9D26-7650062A26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4BBEA9B-E265-2041-88A5-5276B9BB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Chapter 23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b="1" dirty="0" smtClean="0"/>
              <a:t>Housing</a:t>
            </a:r>
            <a:endParaRPr lang="en-US" sz="72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59115"/>
          </a:xfrm>
        </p:spPr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43910"/>
            <a:ext cx="8042276" cy="510981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Cooperative Housing-involves ownership of shares in a corporation that owns the entire property.  You have rights to a specific unit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52" y="3647754"/>
            <a:ext cx="4811391" cy="321024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Rent or buy?   Depends</a:t>
            </a:r>
          </a:p>
          <a:p>
            <a:r>
              <a:rPr lang="en-US" sz="3600" b="1" dirty="0" smtClean="0"/>
              <a:t>Renting may be easier financially starting out and may have less responsibilities than ownership</a:t>
            </a:r>
          </a:p>
          <a:p>
            <a:r>
              <a:rPr lang="en-US" sz="3600" b="1" dirty="0" smtClean="0"/>
              <a:t>Advantages of renting:</a:t>
            </a:r>
          </a:p>
          <a:p>
            <a:r>
              <a:rPr lang="en-US" sz="3600" b="1" dirty="0" smtClean="0"/>
              <a:t>1. Limited responsibilities</a:t>
            </a:r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1600200"/>
            <a:ext cx="8653022" cy="479444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2. Predictable costs, no repairs or maintenance</a:t>
            </a:r>
          </a:p>
          <a:p>
            <a:r>
              <a:rPr lang="en-US" sz="3600" b="1" dirty="0" smtClean="0"/>
              <a:t>3. Greater flexibility- pack up and go when you </a:t>
            </a:r>
            <a:r>
              <a:rPr lang="en-US" sz="3600" b="1" dirty="0" smtClean="0"/>
              <a:t>want</a:t>
            </a:r>
          </a:p>
          <a:p>
            <a:r>
              <a:rPr lang="en-US" sz="3600" b="1" dirty="0" smtClean="0"/>
              <a:t>Disadvantages of renting</a:t>
            </a:r>
          </a:p>
          <a:p>
            <a:r>
              <a:rPr lang="en-US" sz="3600" b="1" dirty="0" smtClean="0"/>
              <a:t>1. Limited Contro</a:t>
            </a:r>
            <a:r>
              <a:rPr lang="en-US" sz="3600" b="1" dirty="0" smtClean="0"/>
              <a:t>l-pets, decorating, maintaining etc. 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0682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Financial limitations-offers no tax benefits, or building of equity</a:t>
            </a:r>
          </a:p>
          <a:p>
            <a:r>
              <a:rPr lang="en-US" sz="3200" b="1" dirty="0" smtClean="0"/>
              <a:t>3. Fewer Conveniences-possibly shared laundry facilities, etc.</a:t>
            </a:r>
          </a:p>
          <a:p>
            <a:r>
              <a:rPr lang="en-US" sz="3200" b="1" dirty="0" smtClean="0"/>
              <a:t>Slumlords?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43" y="4120338"/>
            <a:ext cx="3359746" cy="239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513893"/>
            <a:ext cx="5032367" cy="199889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Advantages of Buying</a:t>
            </a:r>
          </a:p>
          <a:p>
            <a:r>
              <a:rPr lang="en-US" sz="3600" b="1" dirty="0" smtClean="0"/>
              <a:t>1. Independence-make changes as you wish, come and go as you please</a:t>
            </a:r>
          </a:p>
          <a:p>
            <a:r>
              <a:rPr lang="en-US" sz="3600" b="1" dirty="0" smtClean="0"/>
              <a:t>2. Investment opportunities-in a healthy economy property value will grow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4" y="1600200"/>
            <a:ext cx="8608723" cy="50307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3. Tax advantages- interest paid on mortgages and local property tax are deductable</a:t>
            </a:r>
          </a:p>
          <a:p>
            <a:r>
              <a:rPr lang="en-US" sz="3600" b="1" dirty="0" smtClean="0"/>
              <a:t>4. Feeling of security</a:t>
            </a:r>
          </a:p>
          <a:p>
            <a:r>
              <a:rPr lang="en-US" sz="3600" b="1" dirty="0" smtClean="0"/>
              <a:t>Disadvantages of owning-</a:t>
            </a:r>
          </a:p>
          <a:p>
            <a:r>
              <a:rPr lang="en-US" sz="3600" b="1" dirty="0" smtClean="0"/>
              <a:t>1. More maintenance- responsible for the condition inside and outside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2. Unplanned expense- Roofs, appliances, furnaces etc</a:t>
            </a:r>
          </a:p>
          <a:p>
            <a:r>
              <a:rPr lang="en-US" sz="3600" b="1" dirty="0" smtClean="0"/>
              <a:t>3. Reduced flexibility-Not as easy to pack up and go.  Time and expense can make it hard to do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Fair Housing Act- prohibits discrimination because of race, color, national origin, religion, gender, family status or disability applies to rental and privately owned property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7967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Lease-legal contract that specifies the rights and responsibilities of the tenant and landlord</a:t>
            </a:r>
          </a:p>
          <a:p>
            <a:r>
              <a:rPr lang="en-US" sz="3600" b="1" dirty="0" smtClean="0"/>
              <a:t>Security deposit-money the landlord holds until the tenant moves out as long as you do not break the lease or cause damage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2956"/>
          </a:xfrm>
        </p:spPr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90" y="1240532"/>
            <a:ext cx="8789610" cy="53756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Sublet-having another person take over the unit and pay the rent.  You would still be legally responsible for the unit because your name is on the lease</a:t>
            </a:r>
          </a:p>
          <a:p>
            <a:r>
              <a:rPr lang="en-US" sz="3600" b="1" dirty="0" smtClean="0"/>
              <a:t>Eviction- legally forcing a tenant to vacate rental property before the lease expires. Can be part of home foreclosure process also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Housing</a:t>
            </a:r>
            <a:r>
              <a:rPr lang="en-US" sz="3600" b="1" dirty="0" smtClean="0"/>
              <a:t> often </a:t>
            </a:r>
            <a:r>
              <a:rPr lang="en-US" sz="3600" b="1" dirty="0" smtClean="0"/>
              <a:t>fulfills two basic </a:t>
            </a:r>
            <a:r>
              <a:rPr lang="en-US" sz="3600" b="1" dirty="0" smtClean="0"/>
              <a:t>needs</a:t>
            </a:r>
          </a:p>
          <a:p>
            <a:r>
              <a:rPr lang="en-US" sz="3600" b="1" dirty="0" smtClean="0"/>
              <a:t>1. physical need for shelter and safety</a:t>
            </a:r>
          </a:p>
          <a:p>
            <a:r>
              <a:rPr lang="en-US" sz="3600" b="1" dirty="0" smtClean="0"/>
              <a:t>2. psychological need of privacy, belonging and family</a:t>
            </a:r>
          </a:p>
        </p:txBody>
      </p:sp>
    </p:spTree>
  </p:cSld>
  <p:clrMapOvr>
    <a:masterClrMapping/>
  </p:clrMapOvr>
  <p:transition spd="slow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6201"/>
          </a:xfrm>
        </p:spPr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240532"/>
            <a:ext cx="8549659" cy="5390405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Costs of buying a House:</a:t>
            </a:r>
          </a:p>
          <a:p>
            <a:r>
              <a:rPr lang="en-US" sz="3600" b="1" dirty="0" smtClean="0"/>
              <a:t>1. Down payment 5 to 20 percent of the homes purchase price.  Less than 20% could add more to your payment (PMI)</a:t>
            </a:r>
          </a:p>
          <a:p>
            <a:r>
              <a:rPr lang="en-US" sz="3600" b="1" dirty="0" smtClean="0"/>
              <a:t>2. Closing costs-additional fees paid when the purchase is finalized</a:t>
            </a:r>
          </a:p>
          <a:p>
            <a:r>
              <a:rPr lang="en-US" sz="3600" b="1" dirty="0" smtClean="0"/>
              <a:t>Ex. Title fee, appraisal, recording fee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3. Monthly loan payments</a:t>
            </a:r>
          </a:p>
          <a:p>
            <a:r>
              <a:rPr lang="en-US" sz="3600" b="1" dirty="0" smtClean="0"/>
              <a:t>4. Continuing costs- property taxes, insurance, maintenance etc.</a:t>
            </a:r>
          </a:p>
          <a:p>
            <a:r>
              <a:rPr lang="en-US" sz="3600" b="1" dirty="0" smtClean="0"/>
              <a:t>Remember home ownership is nice, but not for everyone</a:t>
            </a:r>
            <a:endParaRPr lang="en-US" sz="3600" b="1" dirty="0" smtClean="0"/>
          </a:p>
        </p:txBody>
      </p:sp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94" y="1600200"/>
            <a:ext cx="8966805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Types of Mortgages:</a:t>
            </a:r>
          </a:p>
          <a:p>
            <a:r>
              <a:rPr lang="en-US" sz="3600" b="1" dirty="0" smtClean="0"/>
              <a:t>Conventional-the interest rate and monthly payment remain about the same over the length of the entire loan (higher property taxes can change payments)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0969"/>
          </a:xfrm>
        </p:spPr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4" y="1048545"/>
            <a:ext cx="8804375" cy="559716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Adjustable Rate Mortgage (ARM</a:t>
            </a:r>
            <a:r>
              <a:rPr lang="en-US" sz="3600" b="1" dirty="0" smtClean="0"/>
              <a:t>)-the interest changes to reflect changes in the economy usually 3-5 years</a:t>
            </a:r>
          </a:p>
          <a:p>
            <a:r>
              <a:rPr lang="en-US" sz="3600" b="1" dirty="0" smtClean="0"/>
              <a:t>FHA- Federal Housing Administration insures loans to low and moderate income families who might not qualify for a conventional loan</a:t>
            </a:r>
          </a:p>
          <a:p>
            <a:r>
              <a:rPr lang="en-US" sz="3600" b="1" dirty="0" smtClean="0"/>
              <a:t>VA Loan- Department of Veterans Affairs insures loans to those who have served sometimes with no down payment</a:t>
            </a:r>
          </a:p>
          <a:p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Housing expenses can include:</a:t>
            </a:r>
          </a:p>
          <a:p>
            <a:r>
              <a:rPr lang="en-US" sz="3600" b="1" dirty="0" smtClean="0"/>
              <a:t>Rent or mortgage, taxes, utilities, furniture and appliances, everyday housekeeping supplies</a:t>
            </a:r>
          </a:p>
          <a:p>
            <a:r>
              <a:rPr lang="en-US" sz="3600" b="1" dirty="0" smtClean="0"/>
              <a:t>Other skills that might be handy:</a:t>
            </a:r>
          </a:p>
          <a:p>
            <a:r>
              <a:rPr lang="en-US" sz="3600" b="1" dirty="0" smtClean="0"/>
              <a:t>Tools, Time, mechanical, carpentry etc.</a:t>
            </a:r>
            <a:endParaRPr lang="en-US" sz="3600" b="1" dirty="0"/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6" y="1600200"/>
            <a:ext cx="8042276" cy="52006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Types of Housing:</a:t>
            </a:r>
          </a:p>
          <a:p>
            <a:r>
              <a:rPr lang="en-US" sz="3200" b="1" dirty="0" smtClean="0"/>
              <a:t>Single family-dwelling that has no shared walls and is designed to be used by one family</a:t>
            </a:r>
          </a:p>
          <a:p>
            <a:r>
              <a:rPr lang="en-US" sz="3200" b="1" dirty="0" smtClean="0"/>
              <a:t>Duplex-contains two separate living units attached, have separate entrances</a:t>
            </a:r>
          </a:p>
          <a:p>
            <a:endParaRPr lang="en-US" sz="3600" b="1" dirty="0" smtClean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45" y="5227956"/>
            <a:ext cx="5640707" cy="139567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57" y="1600201"/>
            <a:ext cx="3541494" cy="4632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3" y="1600201"/>
            <a:ext cx="4533239" cy="228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3" y="3884046"/>
            <a:ext cx="4533239" cy="234869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Row houses-built in a row and attached at the side walls, single families, independently owned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" y="3649250"/>
            <a:ext cx="4262806" cy="2819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31" y="3649250"/>
            <a:ext cx="4193615" cy="281923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Townhouse-similar to row house, two or more stories attached by side walls  May have association fees for common maintenance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4" y="4115048"/>
            <a:ext cx="4205457" cy="2742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525" y="4115048"/>
            <a:ext cx="3839225" cy="274295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Apartment- can be divided from 2-3 units to a high rise of 100 units or more, usually one common entrance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92" y="3937684"/>
            <a:ext cx="3839224" cy="264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6" y="3937683"/>
            <a:ext cx="4533239" cy="264023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Housing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Condo- involves individual ownership and shared ownership of common areas. Owner responsible for maintaining own unit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398" y="4061264"/>
            <a:ext cx="4084154" cy="248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60" y="4394200"/>
            <a:ext cx="3957354" cy="21481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278</TotalTime>
  <Words>716</Words>
  <Application>Microsoft Macintosh PowerPoint</Application>
  <PresentationFormat>On-screen Show (4:3)</PresentationFormat>
  <Paragraphs>77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Chapter 23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  <vt:lpstr>Housing</vt:lpstr>
    </vt:vector>
  </TitlesOfParts>
  <Company>mchs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John Wodziak</dc:creator>
  <cp:lastModifiedBy>John Wodziak</cp:lastModifiedBy>
  <cp:revision>15</cp:revision>
  <dcterms:created xsi:type="dcterms:W3CDTF">2011-11-29T12:54:04Z</dcterms:created>
  <dcterms:modified xsi:type="dcterms:W3CDTF">2011-11-29T14:39:31Z</dcterms:modified>
</cp:coreProperties>
</file>